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21"/>
  </p:notesMasterIdLst>
  <p:handoutMasterIdLst>
    <p:handoutMasterId r:id="rId22"/>
  </p:handoutMasterIdLst>
  <p:sldIdLst>
    <p:sldId id="256" r:id="rId2"/>
    <p:sldId id="603" r:id="rId3"/>
    <p:sldId id="607" r:id="rId4"/>
    <p:sldId id="604" r:id="rId5"/>
    <p:sldId id="605" r:id="rId6"/>
    <p:sldId id="608" r:id="rId7"/>
    <p:sldId id="606" r:id="rId8"/>
    <p:sldId id="611" r:id="rId9"/>
    <p:sldId id="612" r:id="rId10"/>
    <p:sldId id="610" r:id="rId11"/>
    <p:sldId id="609" r:id="rId12"/>
    <p:sldId id="613" r:id="rId13"/>
    <p:sldId id="615" r:id="rId14"/>
    <p:sldId id="616" r:id="rId15"/>
    <p:sldId id="614" r:id="rId16"/>
    <p:sldId id="617" r:id="rId17"/>
    <p:sldId id="618" r:id="rId18"/>
    <p:sldId id="619" r:id="rId19"/>
    <p:sldId id="602" r:id="rId20"/>
  </p:sldIdLst>
  <p:sldSz cx="13004800" cy="9753600"/>
  <p:notesSz cx="6797675" cy="9926638"/>
  <p:defaultTextStyle>
    <a:defPPr>
      <a:defRPr lang="fr-FR"/>
    </a:defPPr>
    <a:lvl1pPr marL="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023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046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069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0091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5114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0137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5160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0183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324" autoAdjust="0"/>
    <p:restoredTop sz="92430" autoAdjust="0"/>
  </p:normalViewPr>
  <p:slideViewPr>
    <p:cSldViewPr>
      <p:cViewPr varScale="1">
        <p:scale>
          <a:sx n="70" d="100"/>
          <a:sy n="70" d="100"/>
        </p:scale>
        <p:origin x="1478" y="8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954" y="-9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2" y="4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/>
          <a:lstStyle>
            <a:lvl1pPr algn="r">
              <a:defRPr sz="1300"/>
            </a:lvl1pPr>
          </a:lstStyle>
          <a:p>
            <a:fld id="{FEFE78EE-48FC-48C6-9C72-7FD2C8C39DBF}" type="datetime1">
              <a:rPr lang="en-GB" smtClean="0"/>
              <a:pPr/>
              <a:t>29/05/2025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8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2" y="9428588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 anchor="b"/>
          <a:lstStyle>
            <a:lvl1pPr algn="r">
              <a:defRPr sz="1300"/>
            </a:lvl1pPr>
          </a:lstStyle>
          <a:p>
            <a:fld id="{6D5D307B-C696-4153-9A3D-93D2CF55A8CF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834618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2" y="4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/>
          <a:lstStyle>
            <a:lvl1pPr algn="r">
              <a:defRPr sz="1300"/>
            </a:lvl1pPr>
          </a:lstStyle>
          <a:p>
            <a:fld id="{43D2A1D6-18C6-47D2-A021-C74BDE1CF2FE}" type="datetime1">
              <a:rPr lang="en-GB" smtClean="0"/>
              <a:pPr/>
              <a:t>29/05/2025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68" tIns="45983" rIns="91968" bIns="45983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8"/>
            <a:ext cx="5438140" cy="4466987"/>
          </a:xfrm>
          <a:prstGeom prst="rect">
            <a:avLst/>
          </a:prstGeom>
        </p:spPr>
        <p:txBody>
          <a:bodyPr vert="horz" lIns="91968" tIns="45983" rIns="91968" bIns="45983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8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2" y="9428588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 anchor="b"/>
          <a:lstStyle>
            <a:lvl1pPr algn="r">
              <a:defRPr sz="1300"/>
            </a:lvl1pPr>
          </a:lstStyle>
          <a:p>
            <a:fld id="{2B2E7062-8DE4-425E-A077-C421BADD908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617867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023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046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069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0091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5114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0137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5160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0183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3D2A1D6-18C6-47D2-A021-C74BDE1CF2FE}" type="datetime1">
              <a:rPr lang="en-GB" smtClean="0"/>
              <a:pPr/>
              <a:t>29/05/2025</a:t>
            </a:fld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E7062-8DE4-425E-A077-C421BADD9080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1061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3"/>
          <p:cNvSpPr>
            <a:spLocks noGrp="1"/>
          </p:cNvSpPr>
          <p:nvPr>
            <p:ph type="body" sz="half" idx="10"/>
          </p:nvPr>
        </p:nvSpPr>
        <p:spPr>
          <a:xfrm>
            <a:off x="1605856" y="8333184"/>
            <a:ext cx="8867669" cy="419453"/>
          </a:xfrm>
        </p:spPr>
        <p:txBody>
          <a:bodyPr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Calibri" pitchFamily="34" charset="0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562540" y="2009281"/>
            <a:ext cx="8292147" cy="2662696"/>
          </a:xfrm>
        </p:spPr>
        <p:txBody>
          <a:bodyPr>
            <a:noAutofit/>
          </a:bodyPr>
          <a:lstStyle>
            <a:lvl1pPr algn="l">
              <a:defRPr sz="52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" name="Sous-titre 2"/>
          <p:cNvSpPr>
            <a:spLocks noGrp="1"/>
          </p:cNvSpPr>
          <p:nvPr>
            <p:ph type="subTitle" idx="1"/>
          </p:nvPr>
        </p:nvSpPr>
        <p:spPr>
          <a:xfrm>
            <a:off x="562540" y="4979211"/>
            <a:ext cx="7066385" cy="1638582"/>
          </a:xfrm>
        </p:spPr>
        <p:txBody>
          <a:bodyPr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pic>
        <p:nvPicPr>
          <p:cNvPr id="6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-163760"/>
            <a:ext cx="27795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1831" y="2933760"/>
            <a:ext cx="3994044" cy="1433759"/>
          </a:xfrm>
        </p:spPr>
        <p:txBody>
          <a:bodyPr anchor="t"/>
          <a:lstStyle>
            <a:lvl1pPr algn="l"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80697" y="2930985"/>
            <a:ext cx="6963974" cy="5781781"/>
          </a:xfrm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81831" y="4569567"/>
            <a:ext cx="3994044" cy="414319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600" baseline="0">
                <a:solidFill>
                  <a:schemeClr val="bg1"/>
                </a:solidFill>
                <a:latin typeface="Calibri" pitchFamily="34" charset="0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fld id="{C77A7054-A3B2-465B-9F89-9FDE8B27E272}" type="datetime1">
              <a:rPr lang="en-GB" smtClean="0"/>
              <a:pPr/>
              <a:t>29/05/2025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8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904" y="0"/>
            <a:ext cx="1987426" cy="178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  <a:ln>
            <a:solidFill>
              <a:schemeClr val="tx2"/>
            </a:solidFill>
          </a:ln>
        </p:spPr>
        <p:txBody>
          <a:bodyPr anchor="ctr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fr-FR" dirty="0" smtClean="0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 anchor="ctr">
            <a:norm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C327-436C-482E-87A1-E54361E9317C}" type="datetime1">
              <a:rPr lang="en-GB" smtClean="0"/>
              <a:pPr/>
              <a:t>29/05/2025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28000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424D8E65-E7CB-47E3-84CA-9EB5BB37B688}" type="datetime1">
              <a:rPr lang="en-GB" smtClean="0"/>
              <a:pPr/>
              <a:t>29/05/2025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75818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ctrTitle"/>
          </p:nvPr>
        </p:nvSpPr>
        <p:spPr>
          <a:xfrm>
            <a:off x="562540" y="2009281"/>
            <a:ext cx="8292147" cy="2662696"/>
          </a:xfrm>
        </p:spPr>
        <p:txBody>
          <a:bodyPr>
            <a:noAutofit/>
          </a:bodyPr>
          <a:lstStyle>
            <a:lvl1pPr algn="l">
              <a:defRPr sz="52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5" name="Sous-titre 2"/>
          <p:cNvSpPr>
            <a:spLocks noGrp="1"/>
          </p:cNvSpPr>
          <p:nvPr>
            <p:ph type="subTitle" idx="1"/>
          </p:nvPr>
        </p:nvSpPr>
        <p:spPr>
          <a:xfrm>
            <a:off x="562540" y="4979211"/>
            <a:ext cx="7066385" cy="1638582"/>
          </a:xfrm>
        </p:spPr>
        <p:txBody>
          <a:bodyPr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pic>
        <p:nvPicPr>
          <p:cNvPr id="7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-163760"/>
            <a:ext cx="27795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2540" y="2009281"/>
            <a:ext cx="8292147" cy="2662696"/>
          </a:xfrm>
        </p:spPr>
        <p:txBody>
          <a:bodyPr>
            <a:noAutofit/>
          </a:bodyPr>
          <a:lstStyle>
            <a:lvl1pPr algn="l">
              <a:defRPr sz="52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2540" y="4979211"/>
            <a:ext cx="7066385" cy="1638582"/>
          </a:xfrm>
        </p:spPr>
        <p:txBody>
          <a:bodyPr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28000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89906781-79DA-4ABE-B808-C99EB9135CA3}" type="datetime1">
              <a:rPr lang="en-GB" smtClean="0"/>
              <a:pPr/>
              <a:t>29/05/2025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75818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8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-163760"/>
            <a:ext cx="27795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2540" y="2009281"/>
            <a:ext cx="8292147" cy="2662696"/>
          </a:xfrm>
        </p:spPr>
        <p:txBody>
          <a:bodyPr>
            <a:noAutofit/>
          </a:bodyPr>
          <a:lstStyle>
            <a:lvl1pPr algn="l">
              <a:defRPr sz="52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2540" y="4979211"/>
            <a:ext cx="7066385" cy="1638582"/>
          </a:xfrm>
        </p:spPr>
        <p:txBody>
          <a:bodyPr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28000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91CAA991-0A4B-4052-82A1-CBD97FE95421}" type="datetime1">
              <a:rPr lang="en-GB" smtClean="0"/>
              <a:pPr/>
              <a:t>29/05/2025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75818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8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-163760"/>
            <a:ext cx="27795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5306" y="882756"/>
            <a:ext cx="9626670" cy="143375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CLIQUER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1831" y="2930985"/>
            <a:ext cx="11162840" cy="5781781"/>
          </a:xfrm>
          <a:noFill/>
          <a:ln>
            <a:noFill/>
          </a:ln>
        </p:spPr>
        <p:txBody>
          <a:bodyPr/>
          <a:lstStyle>
            <a:lvl1pPr algn="l"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 marL="1023984" algn="l"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 algn="l">
              <a:buClrTx/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buClr>
                <a:schemeClr val="accent3"/>
              </a:buCl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666800" y="9040143"/>
            <a:ext cx="3034453" cy="519289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7B8357D5-2F35-44F4-AB8A-BBBA2D6E62C8}" type="datetime1">
              <a:rPr lang="en-GB" smtClean="0"/>
              <a:pPr/>
              <a:t>29/05/2025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951587" y="9040143"/>
            <a:ext cx="4118187" cy="519289"/>
          </a:xfrm>
          <a:noFill/>
          <a:ln>
            <a:noFill/>
          </a:ln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20107" y="9040143"/>
            <a:ext cx="3034453" cy="519289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888" y="-19744"/>
            <a:ext cx="2109912" cy="185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81831" y="2930984"/>
            <a:ext cx="5427200" cy="5822457"/>
          </a:xfrm>
          <a:noFill/>
          <a:ln>
            <a:noFill/>
          </a:ln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Clr>
                <a:schemeClr val="accent4"/>
              </a:buClr>
              <a:buSzPct val="100000"/>
              <a:buFont typeface="Trebuchet MS" pitchFamily="34" charset="0"/>
              <a:buChar char="●"/>
              <a:defRPr sz="200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116868" y="2930984"/>
            <a:ext cx="5427803" cy="5822457"/>
          </a:xfrm>
          <a:noFill/>
          <a:ln>
            <a:noFill/>
          </a:ln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50C2-AE08-4D02-A3C3-719178BB3C66}" type="datetime1">
              <a:rPr lang="en-GB" smtClean="0"/>
              <a:pPr/>
              <a:t>29/05/2025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56000" y="882756"/>
            <a:ext cx="9626670" cy="143375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CLIQUER POUR MODIFIER LE STYLE DU TITRE</a:t>
            </a:r>
            <a:endParaRPr lang="fr-FR" dirty="0"/>
          </a:p>
        </p:txBody>
      </p:sp>
      <p:pic>
        <p:nvPicPr>
          <p:cNvPr id="8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904" y="0"/>
            <a:ext cx="1987426" cy="178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81831" y="2930984"/>
            <a:ext cx="5427200" cy="909884"/>
          </a:xfrm>
          <a:noFill/>
          <a:ln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381831" y="3955097"/>
            <a:ext cx="5427200" cy="5018158"/>
          </a:xfrm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aseline="0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Clr>
                <a:schemeClr val="accent4"/>
              </a:buClr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7116868" y="2930984"/>
            <a:ext cx="5427803" cy="909884"/>
          </a:xfrm>
        </p:spPr>
        <p:txBody>
          <a:bodyPr anchor="t"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F0BB-3BCE-46CF-B23A-F7CB70FF3319}" type="datetime1">
              <a:rPr lang="en-GB" smtClean="0"/>
              <a:pPr/>
              <a:t>29/05/2025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14"/>
          </p:nvPr>
        </p:nvSpPr>
        <p:spPr>
          <a:xfrm>
            <a:off x="7116868" y="3955097"/>
            <a:ext cx="5427803" cy="5018158"/>
          </a:xfrm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aseline="0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256000" y="882756"/>
            <a:ext cx="9626670" cy="143375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CLIQUER POUR MODIFIER LE STYLE DU TITRE</a:t>
            </a:r>
            <a:endParaRPr lang="fr-FR" dirty="0"/>
          </a:p>
        </p:txBody>
      </p:sp>
      <p:pic>
        <p:nvPicPr>
          <p:cNvPr id="10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904" y="0"/>
            <a:ext cx="1987426" cy="170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595E9D-A2ED-4083-9733-FAEB8F4E97B1}" type="datetime1">
              <a:rPr lang="en-GB" smtClean="0"/>
              <a:pPr/>
              <a:t>29/05/2025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255306" y="880640"/>
            <a:ext cx="9626670" cy="143375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CLIQUER POUR MODIFIER LE STYLE DU TITRE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79859-6091-47FA-B5E4-2053E8C51625}" type="datetime1">
              <a:rPr lang="en-GB" smtClean="0"/>
              <a:pPr/>
              <a:t>29/05/2025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55600" y="880640"/>
            <a:ext cx="9626400" cy="1433600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/>
          <a:p>
            <a:r>
              <a:rPr lang="fr-FR" dirty="0" smtClean="0"/>
              <a:t>CLIQUER MODIFIER LE STYLE DU POUR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5856" y="2933760"/>
            <a:ext cx="10657184" cy="5780480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667747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vert="horz" lIns="130046" tIns="65023" rIns="130046" bIns="65023" rtlCol="0" anchor="ctr"/>
          <a:lstStyle>
            <a:lvl1pPr algn="l">
              <a:defRPr sz="14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B757E977-4DD3-4408-825F-98025491F214}" type="datetime1">
              <a:rPr lang="en-GB" smtClean="0"/>
              <a:pPr/>
              <a:t>29/05/2025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911358" y="9040143"/>
            <a:ext cx="4118187" cy="519289"/>
          </a:xfrm>
          <a:prstGeom prst="rect">
            <a:avLst/>
          </a:prstGeom>
          <a:noFill/>
          <a:ln>
            <a:noFill/>
          </a:ln>
        </p:spPr>
        <p:txBody>
          <a:bodyPr vert="horz" lIns="130046" tIns="65023" rIns="130046" bIns="65023" rtlCol="0" anchor="ctr"/>
          <a:lstStyle>
            <a:lvl1pPr algn="l">
              <a:defRPr sz="14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38704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vert="horz" lIns="130046" tIns="65023" rIns="130046" bIns="65023" rtlCol="0" anchor="ctr"/>
          <a:lstStyle>
            <a:lvl1pPr algn="l">
              <a:defRPr sz="14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EDCD14AE-3D69-4E16-8848-4A8689C12FA6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026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586" y="0"/>
            <a:ext cx="2015214" cy="173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300460" rtl="0" eaLnBrk="1" latinLnBrk="0" hangingPunct="1">
        <a:spcBef>
          <a:spcPct val="0"/>
        </a:spcBef>
        <a:buNone/>
        <a:defRPr sz="3600" b="1" kern="1200" baseline="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ct val="20000"/>
        </a:spcBef>
        <a:buClr>
          <a:schemeClr val="bg1"/>
        </a:buClr>
        <a:buSzPct val="100000"/>
        <a:buFont typeface="Trebuchet MS" pitchFamily="34" charset="0"/>
        <a:buChar char="●"/>
        <a:defRPr sz="3200" b="1" kern="1200" baseline="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1056623" indent="-406394" algn="l" defTabSz="1300460" rtl="0" eaLnBrk="1" latinLnBrk="0" hangingPunct="1">
        <a:spcBef>
          <a:spcPct val="20000"/>
        </a:spcBef>
        <a:buClr>
          <a:schemeClr val="tx2"/>
        </a:buClr>
        <a:buSzPct val="100000"/>
        <a:buFont typeface="Arial" pitchFamily="34" charset="0"/>
        <a:buChar char="►"/>
        <a:defRPr sz="2600" kern="1200" baseline="0">
          <a:solidFill>
            <a:schemeClr val="accent3"/>
          </a:solidFill>
          <a:latin typeface="Calibri" pitchFamily="34" charset="0"/>
          <a:ea typeface="+mn-ea"/>
          <a:cs typeface="+mn-cs"/>
        </a:defRPr>
      </a:lvl2pPr>
      <a:lvl3pPr marL="1625575" indent="-325115" algn="l" defTabSz="1300460" rtl="0" eaLnBrk="1" latinLnBrk="0" hangingPunct="1">
        <a:spcBef>
          <a:spcPct val="20000"/>
        </a:spcBef>
        <a:buSzPct val="100000"/>
        <a:buFont typeface="Trebuchet MS" pitchFamily="34" charset="0"/>
        <a:buChar char="●"/>
        <a:defRPr sz="2000" kern="1200" baseline="0">
          <a:solidFill>
            <a:schemeClr val="accent4"/>
          </a:solidFill>
          <a:latin typeface="Calibri" pitchFamily="34" charset="0"/>
          <a:ea typeface="+mn-ea"/>
          <a:cs typeface="+mn-cs"/>
        </a:defRPr>
      </a:lvl3pPr>
      <a:lvl4pPr marL="2275804" indent="-325115" algn="l" defTabSz="1300460" rtl="0" eaLnBrk="1" latinLnBrk="0" hangingPunct="1">
        <a:spcBef>
          <a:spcPct val="20000"/>
        </a:spcBef>
        <a:buClr>
          <a:schemeClr val="bg1"/>
        </a:buClr>
        <a:buFont typeface="Calibri" pitchFamily="34" charset="0"/>
        <a:buChar char="&gt;"/>
        <a:defRPr sz="2000" kern="1200" baseline="0">
          <a:solidFill>
            <a:schemeClr val="bg1"/>
          </a:solidFill>
          <a:latin typeface="Calibri" pitchFamily="34" charset="0"/>
          <a:ea typeface="+mn-ea"/>
          <a:cs typeface="+mn-cs"/>
        </a:defRPr>
      </a:lvl4pPr>
      <a:lvl5pPr marL="2926034" indent="-325115" algn="l" defTabSz="130046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»"/>
        <a:defRPr sz="2000" kern="1200" baseline="0">
          <a:solidFill>
            <a:schemeClr val="accent3"/>
          </a:solidFill>
          <a:latin typeface="Calibri" pitchFamily="34" charset="0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9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1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5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12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0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72.png"/><Relationship Id="rId5" Type="http://schemas.openxmlformats.org/officeDocument/2006/relationships/image" Target="../media/image1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6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2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2.png"/><Relationship Id="rId5" Type="http://schemas.openxmlformats.org/officeDocument/2006/relationships/hyperlink" Target="https://www.spirits.bg/" TargetMode="External"/><Relationship Id="rId4" Type="http://schemas.openxmlformats.org/officeDocument/2006/relationships/hyperlink" Target="https://konsumirai-otgovorno.bg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half" idx="10"/>
          </p:nvPr>
        </p:nvSpPr>
        <p:spPr>
          <a:xfrm>
            <a:off x="819622" y="8189168"/>
            <a:ext cx="11875466" cy="1420416"/>
          </a:xfrm>
        </p:spPr>
        <p:txBody>
          <a:bodyPr/>
          <a:lstStyle/>
          <a:p>
            <a:pPr algn="r"/>
            <a:r>
              <a:rPr lang="bg-BG" dirty="0" smtClean="0"/>
              <a:t>Организатор: спиритсБЪЛГАРИЯ</a:t>
            </a:r>
          </a:p>
          <a:p>
            <a:pPr algn="r"/>
            <a:r>
              <a:rPr lang="bg-BG" dirty="0" smtClean="0"/>
              <a:t>Всички права върху интелектуалната собственост са запазени</a:t>
            </a:r>
          </a:p>
          <a:p>
            <a:pPr algn="r"/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62540" y="2009280"/>
            <a:ext cx="8292147" cy="4163663"/>
          </a:xfrm>
        </p:spPr>
        <p:txBody>
          <a:bodyPr/>
          <a:lstStyle/>
          <a:p>
            <a:r>
              <a:rPr lang="bg-BG" b="1" dirty="0"/>
              <a:t>Студентски конкурс за дигитална кампания на отговорната консумация на алкохол </a:t>
            </a:r>
            <a:r>
              <a:rPr lang="bg-BG" b="1" dirty="0" smtClean="0"/>
              <a:t>2024 </a:t>
            </a:r>
            <a:r>
              <a:rPr lang="bg-BG" b="1" dirty="0"/>
              <a:t>г.</a:t>
            </a:r>
            <a:br>
              <a:rPr lang="bg-BG" b="1" dirty="0"/>
            </a:br>
            <a:r>
              <a:rPr lang="bg-BG" b="1" dirty="0"/>
              <a:t/>
            </a:r>
            <a:br>
              <a:rPr lang="bg-BG" b="1" dirty="0"/>
            </a:br>
            <a:r>
              <a:rPr lang="bg-BG" b="1" dirty="0"/>
              <a:t>НАГРАДЕНИ ПРОЕКТИ</a:t>
            </a:r>
            <a:endParaRPr lang="fr-FR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88541"/>
            <a:ext cx="111048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9</a:t>
            </a:r>
            <a:r>
              <a:rPr lang="bg-BG" dirty="0" smtClean="0">
                <a:solidFill>
                  <a:schemeClr val="bg1"/>
                </a:solidFill>
              </a:rPr>
              <a:t>: </a:t>
            </a:r>
            <a:r>
              <a:rPr lang="bg-BG" b="1" dirty="0" smtClean="0">
                <a:solidFill>
                  <a:schemeClr val="bg1"/>
                </a:solidFill>
              </a:rPr>
              <a:t>СКАЛАТА НА ДОПУСТИМОТО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Създатели</a:t>
            </a:r>
            <a:r>
              <a:rPr lang="ru-RU" dirty="0" smtClean="0">
                <a:solidFill>
                  <a:schemeClr val="bg1"/>
                </a:solidFill>
              </a:rPr>
              <a:t>: </a:t>
            </a:r>
            <a:r>
              <a:rPr lang="ru-RU" b="1" dirty="0" smtClean="0">
                <a:solidFill>
                  <a:schemeClr val="bg1"/>
                </a:solidFill>
              </a:rPr>
              <a:t>Ирина </a:t>
            </a:r>
            <a:r>
              <a:rPr lang="ru-RU" b="1" dirty="0" err="1">
                <a:solidFill>
                  <a:schemeClr val="bg1"/>
                </a:solidFill>
              </a:rPr>
              <a:t>Орешкова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Мирела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Славова</a:t>
            </a:r>
            <a:r>
              <a:rPr lang="ru-RU" b="1" dirty="0">
                <a:solidFill>
                  <a:schemeClr val="bg1"/>
                </a:solidFill>
              </a:rPr>
              <a:t> и Магдалена </a:t>
            </a:r>
            <a:r>
              <a:rPr lang="ru-RU" b="1" dirty="0" err="1">
                <a:solidFill>
                  <a:schemeClr val="bg1"/>
                </a:solidFill>
              </a:rPr>
              <a:t>Омайска</a:t>
            </a:r>
            <a:r>
              <a:rPr lang="bg-BG" b="1" dirty="0" smtClean="0">
                <a:solidFill>
                  <a:schemeClr val="bg1"/>
                </a:solidFill>
              </a:rPr>
              <a:t> , НБУ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0" y="1492424"/>
            <a:ext cx="3309937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651" y="1492424"/>
            <a:ext cx="3271837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76" y="1491288"/>
            <a:ext cx="3300412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872" y="4946848"/>
            <a:ext cx="3305175" cy="34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80" y="4946848"/>
            <a:ext cx="3281362" cy="34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203" y="4959073"/>
            <a:ext cx="3300412" cy="34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3"/>
    </mc:Choice>
    <mc:Fallback xmlns="">
      <p:transition spd="slow" advTm="9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8061"/>
            <a:ext cx="66247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10</a:t>
            </a:r>
            <a:r>
              <a:rPr lang="bg-BG" dirty="0" smtClean="0">
                <a:solidFill>
                  <a:schemeClr val="bg1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REACTION TIME SPIRITS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ru-RU" b="1" dirty="0">
                <a:solidFill>
                  <a:schemeClr val="bg1"/>
                </a:solidFill>
              </a:rPr>
              <a:t>отбор </a:t>
            </a:r>
            <a:r>
              <a:rPr lang="ru-RU" b="1" dirty="0" err="1">
                <a:solidFill>
                  <a:schemeClr val="bg1"/>
                </a:solidFill>
              </a:rPr>
              <a:t>Banana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Joes</a:t>
            </a:r>
            <a:r>
              <a:rPr lang="ru-RU" b="1" dirty="0" smtClean="0">
                <a:solidFill>
                  <a:schemeClr val="bg1"/>
                </a:solidFill>
              </a:rPr>
              <a:t>, НБУ: </a:t>
            </a:r>
            <a:r>
              <a:rPr lang="ru-RU" b="1" dirty="0" err="1">
                <a:solidFill>
                  <a:schemeClr val="bg1"/>
                </a:solidFill>
              </a:rPr>
              <a:t>Кристиан</a:t>
            </a:r>
            <a:r>
              <a:rPr lang="ru-RU" b="1" dirty="0">
                <a:solidFill>
                  <a:schemeClr val="bg1"/>
                </a:solidFill>
              </a:rPr>
              <a:t>  </a:t>
            </a:r>
            <a:r>
              <a:rPr lang="ru-RU" b="1" dirty="0" err="1">
                <a:solidFill>
                  <a:schemeClr val="bg1"/>
                </a:solidFill>
              </a:rPr>
              <a:t>Костадинов</a:t>
            </a:r>
            <a:r>
              <a:rPr lang="ru-RU" b="1" dirty="0">
                <a:solidFill>
                  <a:schemeClr val="bg1"/>
                </a:solidFill>
              </a:rPr>
              <a:t> и Рая  Панайотова</a:t>
            </a:r>
            <a:r>
              <a:rPr lang="bg-BG" b="1" dirty="0" smtClean="0">
                <a:solidFill>
                  <a:schemeClr val="bg1"/>
                </a:solidFill>
              </a:rPr>
              <a:t> 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" y="5380856"/>
            <a:ext cx="7519302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15" y="1852464"/>
            <a:ext cx="7272809" cy="32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680" y="1852464"/>
            <a:ext cx="302433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632" y="6172944"/>
            <a:ext cx="4065290" cy="226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760" y="320458"/>
            <a:ext cx="1441351" cy="133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0"/>
    </mc:Choice>
    <mc:Fallback xmlns="">
      <p:transition spd="slow" advTm="1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73301"/>
            <a:ext cx="542174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11</a:t>
            </a:r>
            <a:r>
              <a:rPr lang="bg-BG" dirty="0" smtClean="0">
                <a:solidFill>
                  <a:schemeClr val="bg1"/>
                </a:solidFill>
              </a:rPr>
              <a:t>: </a:t>
            </a:r>
            <a:r>
              <a:rPr lang="bg-BG" b="1" dirty="0" smtClean="0">
                <a:solidFill>
                  <a:schemeClr val="bg1"/>
                </a:solidFill>
              </a:rPr>
              <a:t>БУТИЛКАТА Е МНОГО!</a:t>
            </a:r>
          </a:p>
          <a:p>
            <a:r>
              <a:rPr lang="bg-BG" dirty="0">
                <a:solidFill>
                  <a:schemeClr val="bg1"/>
                </a:solidFill>
              </a:rPr>
              <a:t>Създател: </a:t>
            </a:r>
            <a:r>
              <a:rPr lang="bg-BG" b="1" dirty="0">
                <a:solidFill>
                  <a:schemeClr val="bg1"/>
                </a:solidFill>
              </a:rPr>
              <a:t>Емилия </a:t>
            </a:r>
            <a:r>
              <a:rPr lang="bg-BG" b="1" dirty="0" smtClean="0">
                <a:solidFill>
                  <a:schemeClr val="bg1"/>
                </a:solidFill>
              </a:rPr>
              <a:t>Младенова, УНСС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1636440"/>
            <a:ext cx="3672408" cy="735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60" y="1636440"/>
            <a:ext cx="3888432" cy="727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458" y="1636440"/>
            <a:ext cx="4100613" cy="726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4"/>
    </mc:Choice>
    <mc:Fallback xmlns="">
      <p:transition spd="slow" advTm="10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728" y="373301"/>
            <a:ext cx="775045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12</a:t>
            </a:r>
            <a:r>
              <a:rPr lang="bg-BG" dirty="0" smtClean="0">
                <a:solidFill>
                  <a:schemeClr val="bg1"/>
                </a:solidFill>
              </a:rPr>
              <a:t>: </a:t>
            </a:r>
            <a:r>
              <a:rPr lang="bg-BG" b="1" dirty="0">
                <a:solidFill>
                  <a:schemeClr val="bg1"/>
                </a:solidFill>
              </a:rPr>
              <a:t>(КАК)ВО ЩЕ </a:t>
            </a:r>
            <a:r>
              <a:rPr lang="bg-BG" b="1" dirty="0" smtClean="0">
                <a:solidFill>
                  <a:schemeClr val="bg1"/>
                </a:solidFill>
              </a:rPr>
              <a:t>ПИЕШ?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ru-RU" b="1" dirty="0" err="1">
                <a:solidFill>
                  <a:schemeClr val="bg1"/>
                </a:solidFill>
              </a:rPr>
              <a:t>Изабела</a:t>
            </a:r>
            <a:r>
              <a:rPr lang="ru-RU" b="1" dirty="0">
                <a:solidFill>
                  <a:schemeClr val="bg1"/>
                </a:solidFill>
              </a:rPr>
              <a:t> Данкова и Лора </a:t>
            </a:r>
            <a:r>
              <a:rPr lang="ru-RU" b="1" dirty="0" smtClean="0">
                <a:solidFill>
                  <a:schemeClr val="bg1"/>
                </a:solidFill>
              </a:rPr>
              <a:t>Цветкова, УНСС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27" y="1288733"/>
            <a:ext cx="506209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348408"/>
            <a:ext cx="54006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84" y="4106173"/>
            <a:ext cx="4350204" cy="280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471" y="4115936"/>
            <a:ext cx="4477393" cy="278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12" y="6991858"/>
            <a:ext cx="3587503" cy="273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52" y="6991858"/>
            <a:ext cx="3578919" cy="273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471" y="274545"/>
            <a:ext cx="1203796" cy="97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96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9"/>
    </mc:Choice>
    <mc:Fallback xmlns="">
      <p:transition spd="slow" advTm="9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8061"/>
            <a:ext cx="1181637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13</a:t>
            </a:r>
            <a:r>
              <a:rPr lang="bg-BG" dirty="0" smtClean="0">
                <a:solidFill>
                  <a:schemeClr val="bg1"/>
                </a:solidFill>
              </a:rPr>
              <a:t>: </a:t>
            </a:r>
            <a:r>
              <a:rPr lang="bg-BG" b="1" dirty="0" smtClean="0">
                <a:solidFill>
                  <a:schemeClr val="bg1"/>
                </a:solidFill>
              </a:rPr>
              <a:t>НАЗДРАВЕ ЗА ОТГОВОРНИТЕ ВЕЧЕРИ!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ru-RU" b="1" dirty="0">
                <a:solidFill>
                  <a:schemeClr val="bg1"/>
                </a:solidFill>
              </a:rPr>
              <a:t>отбор </a:t>
            </a:r>
            <a:r>
              <a:rPr lang="ru-RU" b="1" dirty="0" err="1" smtClean="0">
                <a:solidFill>
                  <a:schemeClr val="bg1"/>
                </a:solidFill>
              </a:rPr>
              <a:t>Наздраве</a:t>
            </a:r>
            <a:r>
              <a:rPr lang="ru-RU" b="1" dirty="0" smtClean="0">
                <a:solidFill>
                  <a:schemeClr val="bg1"/>
                </a:solidFill>
              </a:rPr>
              <a:t>, УНСС </a:t>
            </a:r>
            <a:r>
              <a:rPr lang="ru-RU" sz="2400" b="1" dirty="0" smtClean="0">
                <a:solidFill>
                  <a:schemeClr val="bg1"/>
                </a:solidFill>
              </a:rPr>
              <a:t>(Г. </a:t>
            </a:r>
            <a:r>
              <a:rPr lang="ru-RU" sz="2400" b="1" dirty="0" err="1" smtClean="0">
                <a:solidFill>
                  <a:schemeClr val="bg1"/>
                </a:solidFill>
              </a:rPr>
              <a:t>Дякова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smtClean="0">
                <a:solidFill>
                  <a:schemeClr val="bg1"/>
                </a:solidFill>
              </a:rPr>
              <a:t>Р. </a:t>
            </a:r>
            <a:r>
              <a:rPr lang="ru-RU" sz="2400" b="1" dirty="0">
                <a:solidFill>
                  <a:schemeClr val="bg1"/>
                </a:solidFill>
              </a:rPr>
              <a:t>Семова, </a:t>
            </a:r>
            <a:r>
              <a:rPr lang="ru-RU" sz="2400" b="1" dirty="0" smtClean="0">
                <a:solidFill>
                  <a:schemeClr val="bg1"/>
                </a:solidFill>
              </a:rPr>
              <a:t>М. </a:t>
            </a:r>
            <a:r>
              <a:rPr lang="ru-RU" sz="2400" b="1" dirty="0">
                <a:solidFill>
                  <a:schemeClr val="bg1"/>
                </a:solidFill>
              </a:rPr>
              <a:t>Антонова и </a:t>
            </a:r>
            <a:r>
              <a:rPr lang="ru-RU" sz="2400" b="1" dirty="0" smtClean="0">
                <a:solidFill>
                  <a:schemeClr val="bg1"/>
                </a:solidFill>
              </a:rPr>
              <a:t>Л. </a:t>
            </a:r>
            <a:r>
              <a:rPr lang="ru-RU" sz="2400" b="1" dirty="0" err="1" smtClean="0">
                <a:solidFill>
                  <a:schemeClr val="bg1"/>
                </a:solidFill>
              </a:rPr>
              <a:t>Кирянска</a:t>
            </a:r>
            <a:r>
              <a:rPr lang="ru-RU" sz="2400" b="1" dirty="0" smtClean="0">
                <a:solidFill>
                  <a:schemeClr val="bg1"/>
                </a:solidFill>
              </a:rPr>
              <a:t>)</a:t>
            </a:r>
            <a:r>
              <a:rPr lang="bg-BG" sz="2400" b="1" dirty="0" smtClean="0">
                <a:solidFill>
                  <a:schemeClr val="bg1"/>
                </a:solidFill>
              </a:rPr>
              <a:t> </a:t>
            </a:r>
            <a:endParaRPr lang="bg-BG" sz="2400" b="1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6694472"/>
            <a:ext cx="3560584" cy="277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52" y="1780456"/>
            <a:ext cx="8175848" cy="444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24" y="6716136"/>
            <a:ext cx="3456384" cy="275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64" y="6677000"/>
            <a:ext cx="3489027" cy="275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4"/>
    </mc:Choice>
    <mc:Fallback xmlns="">
      <p:transition spd="slow" advTm="9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1909"/>
            <a:ext cx="78235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14</a:t>
            </a:r>
            <a:r>
              <a:rPr lang="bg-BG" dirty="0" smtClean="0">
                <a:solidFill>
                  <a:schemeClr val="bg1"/>
                </a:solidFill>
              </a:rPr>
              <a:t>: </a:t>
            </a:r>
            <a:r>
              <a:rPr lang="bg-BG" b="1" dirty="0">
                <a:solidFill>
                  <a:schemeClr val="bg1"/>
                </a:solidFill>
              </a:rPr>
              <a:t>ЗАПАЗИ </a:t>
            </a:r>
            <a:r>
              <a:rPr lang="bg-BG" b="1" dirty="0" smtClean="0">
                <a:solidFill>
                  <a:schemeClr val="bg1"/>
                </a:solidFill>
              </a:rPr>
              <a:t>МОМЕНТА!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 </a:t>
            </a:r>
            <a:r>
              <a:rPr lang="bg-BG" b="1" dirty="0" smtClean="0">
                <a:solidFill>
                  <a:schemeClr val="bg1"/>
                </a:solidFill>
              </a:rPr>
              <a:t>Христиана </a:t>
            </a:r>
            <a:r>
              <a:rPr lang="bg-BG" b="1" dirty="0" err="1" smtClean="0">
                <a:solidFill>
                  <a:schemeClr val="bg1"/>
                </a:solidFill>
              </a:rPr>
              <a:t>Ночева</a:t>
            </a:r>
            <a:r>
              <a:rPr lang="bg-BG" b="1" dirty="0" smtClean="0">
                <a:solidFill>
                  <a:schemeClr val="bg1"/>
                </a:solidFill>
              </a:rPr>
              <a:t> и Стояна Пенева, НБУ 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24" y="1996480"/>
            <a:ext cx="94996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767" y="268288"/>
            <a:ext cx="13049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6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4"/>
    </mc:Choice>
    <mc:Fallback xmlns="">
      <p:transition spd="slow" advTm="9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73301"/>
            <a:ext cx="1079744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15</a:t>
            </a:r>
            <a:r>
              <a:rPr lang="bg-BG" dirty="0" smtClean="0">
                <a:solidFill>
                  <a:schemeClr val="bg1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WE&amp;DRINKS</a:t>
            </a:r>
            <a:endParaRPr lang="bg-BG" b="1" dirty="0" smtClean="0">
              <a:solidFill>
                <a:schemeClr val="bg1"/>
              </a:solidFill>
            </a:endParaRP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ru-RU" sz="2000" b="1" dirty="0">
                <a:solidFill>
                  <a:schemeClr val="bg1"/>
                </a:solidFill>
              </a:rPr>
              <a:t>Весела  </a:t>
            </a:r>
            <a:r>
              <a:rPr lang="ru-RU" sz="2000" b="1" dirty="0" err="1">
                <a:solidFill>
                  <a:schemeClr val="bg1"/>
                </a:solidFill>
              </a:rPr>
              <a:t>Саулска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Габриела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Костадинова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Даниел</a:t>
            </a:r>
            <a:r>
              <a:rPr lang="ru-RU" sz="2000" b="1" dirty="0">
                <a:solidFill>
                  <a:schemeClr val="bg1"/>
                </a:solidFill>
              </a:rPr>
              <a:t> Василев и </a:t>
            </a:r>
            <a:r>
              <a:rPr lang="ru-RU" sz="2000" b="1" dirty="0" err="1">
                <a:solidFill>
                  <a:schemeClr val="bg1"/>
                </a:solidFill>
              </a:rPr>
              <a:t>Жанета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Събева</a:t>
            </a:r>
            <a:r>
              <a:rPr lang="ru-RU" sz="2000" b="1" dirty="0" smtClean="0">
                <a:solidFill>
                  <a:schemeClr val="bg1"/>
                </a:solidFill>
              </a:rPr>
              <a:t>, УНСС</a:t>
            </a:r>
            <a:endParaRPr lang="bg-BG" sz="2000" b="1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3670176"/>
            <a:ext cx="3312367" cy="341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640" y="3670176"/>
            <a:ext cx="3384376" cy="341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05" y="1708448"/>
            <a:ext cx="3421971" cy="336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05" y="5740896"/>
            <a:ext cx="3493979" cy="352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6"/>
    </mc:Choice>
    <mc:Fallback xmlns="">
      <p:transition spd="slow" advTm="10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8061"/>
            <a:ext cx="744434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16</a:t>
            </a:r>
            <a:r>
              <a:rPr lang="bg-BG" dirty="0" smtClean="0">
                <a:solidFill>
                  <a:schemeClr val="bg1"/>
                </a:solidFill>
              </a:rPr>
              <a:t>: </a:t>
            </a:r>
            <a:r>
              <a:rPr lang="bg-BG" b="1" dirty="0">
                <a:solidFill>
                  <a:schemeClr val="bg1"/>
                </a:solidFill>
              </a:rPr>
              <a:t>СЛЕД БУТИЛКА </a:t>
            </a:r>
            <a:r>
              <a:rPr lang="bg-BG" b="1" dirty="0" smtClean="0">
                <a:solidFill>
                  <a:schemeClr val="bg1"/>
                </a:solidFill>
              </a:rPr>
              <a:t>ВИНО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bg-BG" b="1" dirty="0" smtClean="0">
                <a:solidFill>
                  <a:schemeClr val="bg1"/>
                </a:solidFill>
              </a:rPr>
              <a:t>Ванеса Иванова и Денис </a:t>
            </a:r>
            <a:r>
              <a:rPr lang="bg-BG" b="1" dirty="0" err="1" smtClean="0">
                <a:solidFill>
                  <a:schemeClr val="bg1"/>
                </a:solidFill>
              </a:rPr>
              <a:t>Трайчев</a:t>
            </a:r>
            <a:r>
              <a:rPr lang="bg-BG" b="1" dirty="0" smtClean="0">
                <a:solidFill>
                  <a:schemeClr val="bg1"/>
                </a:solidFill>
              </a:rPr>
              <a:t>, НБУ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9" y="2500536"/>
            <a:ext cx="1204595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2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6"/>
    </mc:Choice>
    <mc:Fallback xmlns="">
      <p:transition spd="slow" advTm="10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8061"/>
            <a:ext cx="79565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17</a:t>
            </a:r>
            <a:r>
              <a:rPr lang="bg-BG" dirty="0" smtClean="0">
                <a:solidFill>
                  <a:schemeClr val="bg1"/>
                </a:solidFill>
              </a:rPr>
              <a:t>: </a:t>
            </a:r>
            <a:r>
              <a:rPr lang="ru-RU" b="1" dirty="0" smtClean="0">
                <a:solidFill>
                  <a:schemeClr val="bg1"/>
                </a:solidFill>
              </a:rPr>
              <a:t>ШОТ </a:t>
            </a:r>
            <a:r>
              <a:rPr lang="ru-RU" b="1" dirty="0">
                <a:solidFill>
                  <a:schemeClr val="bg1"/>
                </a:solidFill>
              </a:rPr>
              <a:t>ИЛИ ДВА, А РЕАКЦИЯ КАКВА</a:t>
            </a:r>
            <a:r>
              <a:rPr lang="ru-RU" b="1" dirty="0" smtClean="0">
                <a:solidFill>
                  <a:schemeClr val="bg1"/>
                </a:solidFill>
              </a:rPr>
              <a:t>?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Създатели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ru-RU" b="1" dirty="0" err="1" smtClean="0">
                <a:solidFill>
                  <a:schemeClr val="bg1"/>
                </a:solidFill>
              </a:rPr>
              <a:t>Варти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Маврева</a:t>
            </a:r>
            <a:r>
              <a:rPr lang="ru-RU" b="1" dirty="0" smtClean="0">
                <a:solidFill>
                  <a:schemeClr val="bg1"/>
                </a:solidFill>
              </a:rPr>
              <a:t> и </a:t>
            </a:r>
            <a:r>
              <a:rPr lang="ru-RU" b="1" dirty="0" err="1" smtClean="0">
                <a:solidFill>
                  <a:schemeClr val="bg1"/>
                </a:solidFill>
              </a:rPr>
              <a:t>Гертана</a:t>
            </a:r>
            <a:r>
              <a:rPr lang="ru-RU" b="1" dirty="0" smtClean="0">
                <a:solidFill>
                  <a:schemeClr val="bg1"/>
                </a:solidFill>
              </a:rPr>
              <a:t> Димитрова, НБУ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66" y="4876800"/>
            <a:ext cx="374332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11" y="1705396"/>
            <a:ext cx="695325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740" y="5637976"/>
            <a:ext cx="6944721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84" y="1564432"/>
            <a:ext cx="3600400" cy="312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01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3"/>
    </mc:Choice>
    <mc:Fallback xmlns="">
      <p:transition spd="slow" advTm="9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Конкурсът „Кога и колко?“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1839" y="3868688"/>
            <a:ext cx="11082831" cy="4844078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032993" y="3652664"/>
            <a:ext cx="10014023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6600" b="1" dirty="0" smtClean="0">
                <a:solidFill>
                  <a:schemeClr val="bg1"/>
                </a:solidFill>
              </a:rPr>
              <a:t>БЛАГОДАРИМ НА ВСИЧКИ </a:t>
            </a:r>
          </a:p>
          <a:p>
            <a:pPr algn="ctr"/>
            <a:r>
              <a:rPr lang="bg-BG" sz="6600" b="1" dirty="0" smtClean="0">
                <a:solidFill>
                  <a:schemeClr val="bg1"/>
                </a:solidFill>
              </a:rPr>
              <a:t>ЗА УЧАСТИЕТО!</a:t>
            </a:r>
          </a:p>
          <a:p>
            <a:pPr algn="ctr"/>
            <a:endParaRPr lang="bg-BG" dirty="0" smtClean="0">
              <a:solidFill>
                <a:schemeClr val="bg1"/>
              </a:solidFill>
            </a:endParaRPr>
          </a:p>
          <a:p>
            <a:pPr algn="ctr"/>
            <a:endParaRPr lang="bg-BG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hlinkClick r:id="rId4"/>
              </a:rPr>
              <a:t>https://konsumirai-otgovorno.bg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/</a:t>
            </a:r>
            <a:r>
              <a:rPr lang="bg-BG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hlinkClick r:id="rId5"/>
              </a:rPr>
              <a:t>https://www.spirits.bg</a:t>
            </a:r>
            <a:r>
              <a:rPr lang="en-US" dirty="0" smtClean="0">
                <a:solidFill>
                  <a:schemeClr val="bg1"/>
                </a:solidFill>
                <a:hlinkClick r:id="rId5"/>
              </a:rPr>
              <a:t>/</a:t>
            </a:r>
            <a:r>
              <a:rPr lang="bg-BG" dirty="0" smtClean="0">
                <a:solidFill>
                  <a:schemeClr val="bg1"/>
                </a:solidFill>
              </a:rPr>
              <a:t> </a:t>
            </a:r>
            <a:endParaRPr lang="bg-BG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586"/>
    </mc:Choice>
    <mc:Fallback xmlns="">
      <p:transition spd="slow" advTm="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744" y="4372744"/>
            <a:ext cx="3044750" cy="348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5956920"/>
            <a:ext cx="2970088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68" y="398076"/>
            <a:ext cx="1184638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1</a:t>
            </a:r>
            <a:r>
              <a:rPr lang="bg-BG" dirty="0" smtClean="0">
                <a:solidFill>
                  <a:schemeClr val="bg1"/>
                </a:solidFill>
              </a:rPr>
              <a:t>: </a:t>
            </a:r>
            <a:r>
              <a:rPr lang="bg-BG" b="1" dirty="0" smtClean="0">
                <a:solidFill>
                  <a:schemeClr val="bg1"/>
                </a:solidFill>
              </a:rPr>
              <a:t>УДОВОЛСТВИЕ, НО С МЯРКА!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ru-RU" b="1" dirty="0">
                <a:solidFill>
                  <a:schemeClr val="bg1"/>
                </a:solidFill>
              </a:rPr>
              <a:t>отбор </a:t>
            </a:r>
            <a:r>
              <a:rPr lang="ru-RU" b="1" dirty="0" smtClean="0">
                <a:solidFill>
                  <a:schemeClr val="bg1"/>
                </a:solidFill>
              </a:rPr>
              <a:t>БОБЕР, НБУ </a:t>
            </a:r>
            <a:r>
              <a:rPr lang="ru-RU" sz="2400" b="1" dirty="0" smtClean="0">
                <a:solidFill>
                  <a:schemeClr val="bg1"/>
                </a:solidFill>
              </a:rPr>
              <a:t>(А. </a:t>
            </a:r>
            <a:r>
              <a:rPr lang="ru-RU" sz="2400" b="1" dirty="0" err="1" smtClean="0">
                <a:solidFill>
                  <a:schemeClr val="bg1"/>
                </a:solidFill>
              </a:rPr>
              <a:t>Първанова</a:t>
            </a:r>
            <a:r>
              <a:rPr lang="ru-RU" sz="2400" b="1" dirty="0" smtClean="0">
                <a:solidFill>
                  <a:schemeClr val="bg1"/>
                </a:solidFill>
              </a:rPr>
              <a:t>, А. </a:t>
            </a:r>
            <a:r>
              <a:rPr lang="ru-RU" sz="2400" b="1" dirty="0" err="1" smtClean="0">
                <a:solidFill>
                  <a:schemeClr val="bg1"/>
                </a:solidFill>
              </a:rPr>
              <a:t>Фердова</a:t>
            </a:r>
            <a:r>
              <a:rPr lang="ru-RU" sz="2400" b="1" dirty="0" smtClean="0">
                <a:solidFill>
                  <a:schemeClr val="bg1"/>
                </a:solidFill>
              </a:rPr>
              <a:t>, М. </a:t>
            </a:r>
            <a:r>
              <a:rPr lang="ru-RU" sz="2400" b="1" dirty="0" err="1" smtClean="0">
                <a:solidFill>
                  <a:schemeClr val="bg1"/>
                </a:solidFill>
              </a:rPr>
              <a:t>Тончев</a:t>
            </a:r>
            <a:r>
              <a:rPr lang="ru-RU" sz="2400" b="1" dirty="0" smtClean="0">
                <a:solidFill>
                  <a:schemeClr val="bg1"/>
                </a:solidFill>
              </a:rPr>
              <a:t> и Ст. </a:t>
            </a:r>
            <a:r>
              <a:rPr lang="ru-RU" sz="2400" b="1" dirty="0" err="1" smtClean="0">
                <a:solidFill>
                  <a:schemeClr val="bg1"/>
                </a:solidFill>
              </a:rPr>
              <a:t>Масларски</a:t>
            </a:r>
            <a:r>
              <a:rPr lang="ru-RU" sz="2400" b="1" dirty="0" smtClean="0">
                <a:solidFill>
                  <a:schemeClr val="bg1"/>
                </a:solidFill>
              </a:rPr>
              <a:t>)</a:t>
            </a:r>
            <a:endParaRPr lang="bg-BG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1618883"/>
            <a:ext cx="286893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976" y="3868688"/>
            <a:ext cx="2945135" cy="328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32" y="5352537"/>
            <a:ext cx="2952328" cy="296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504" y="6609777"/>
            <a:ext cx="2952328" cy="296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560" y="1622723"/>
            <a:ext cx="2952328" cy="330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4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906"/>
    </mc:Choice>
    <mc:Fallback xmlns="">
      <p:transition spd="slow" advTm="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784" y="351909"/>
            <a:ext cx="709162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2</a:t>
            </a:r>
            <a:r>
              <a:rPr lang="bg-BG" dirty="0" smtClean="0">
                <a:solidFill>
                  <a:schemeClr val="bg1"/>
                </a:solidFill>
              </a:rPr>
              <a:t>: </a:t>
            </a:r>
            <a:r>
              <a:rPr lang="bg-BG" b="1" dirty="0" smtClean="0">
                <a:solidFill>
                  <a:schemeClr val="bg1"/>
                </a:solidFill>
              </a:rPr>
              <a:t>ОТГОВОРНА ГЛЪТКА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ru-RU" b="1" dirty="0" err="1">
                <a:solidFill>
                  <a:schemeClr val="bg1"/>
                </a:solidFill>
              </a:rPr>
              <a:t>Ана</a:t>
            </a:r>
            <a:r>
              <a:rPr lang="ru-RU" b="1" dirty="0">
                <a:solidFill>
                  <a:schemeClr val="bg1"/>
                </a:solidFill>
              </a:rPr>
              <a:t> Луканова и Яна </a:t>
            </a:r>
            <a:r>
              <a:rPr lang="ru-RU" b="1" dirty="0" err="1" smtClean="0">
                <a:solidFill>
                  <a:schemeClr val="bg1"/>
                </a:solidFill>
              </a:rPr>
              <a:t>Велинова</a:t>
            </a:r>
            <a:r>
              <a:rPr lang="ru-RU" b="1" dirty="0" smtClean="0">
                <a:solidFill>
                  <a:schemeClr val="bg1"/>
                </a:solidFill>
              </a:rPr>
              <a:t>, УНСС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1492424"/>
            <a:ext cx="3382516" cy="33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09" y="1497008"/>
            <a:ext cx="3600400" cy="336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6100936"/>
            <a:ext cx="3522756" cy="33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88" y="5202733"/>
            <a:ext cx="3121521" cy="426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53" y="3502520"/>
            <a:ext cx="33718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720" y="105639"/>
            <a:ext cx="1631405" cy="138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4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"/>
    </mc:Choice>
    <mc:Fallback xmlns="">
      <p:transition spd="slow" advTm="10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080" y="4155157"/>
            <a:ext cx="175699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68" y="6677000"/>
            <a:ext cx="468052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144" y="3868688"/>
            <a:ext cx="4479374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720" y="388541"/>
            <a:ext cx="56294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3</a:t>
            </a:r>
            <a:r>
              <a:rPr lang="bg-BG" dirty="0" smtClean="0">
                <a:solidFill>
                  <a:schemeClr val="bg1"/>
                </a:solidFill>
              </a:rPr>
              <a:t>: </a:t>
            </a:r>
            <a:r>
              <a:rPr lang="bg-BG" b="1" dirty="0" smtClean="0">
                <a:solidFill>
                  <a:schemeClr val="bg1"/>
                </a:solidFill>
              </a:rPr>
              <a:t>СЛЕДИ</a:t>
            </a:r>
          </a:p>
          <a:p>
            <a:r>
              <a:rPr lang="bg-BG" dirty="0">
                <a:solidFill>
                  <a:schemeClr val="bg1"/>
                </a:solidFill>
              </a:rPr>
              <a:t>Създател: </a:t>
            </a:r>
            <a:r>
              <a:rPr lang="bg-BG" b="1" dirty="0" smtClean="0">
                <a:solidFill>
                  <a:schemeClr val="bg1"/>
                </a:solidFill>
              </a:rPr>
              <a:t>Божидара Димитрова, НХА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26" y="1492424"/>
            <a:ext cx="4491806" cy="266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720" y="1462708"/>
            <a:ext cx="468052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28" y="6604992"/>
            <a:ext cx="4491806" cy="24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88" y="6677000"/>
            <a:ext cx="3888432" cy="258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696" y="3859912"/>
            <a:ext cx="1707360" cy="281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960" y="142389"/>
            <a:ext cx="1172960" cy="127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85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8"/>
    </mc:Choice>
    <mc:Fallback xmlns="">
      <p:transition spd="slow" advTm="10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728" y="351909"/>
            <a:ext cx="1111836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4</a:t>
            </a:r>
            <a:r>
              <a:rPr lang="bg-BG" dirty="0" smtClean="0">
                <a:solidFill>
                  <a:schemeClr val="bg1"/>
                </a:solidFill>
              </a:rPr>
              <a:t>: </a:t>
            </a:r>
            <a:r>
              <a:rPr lang="bg-BG" b="1" dirty="0">
                <a:solidFill>
                  <a:schemeClr val="bg1"/>
                </a:solidFill>
              </a:rPr>
              <a:t>ЖИВОТЪТ НЕ Е </a:t>
            </a:r>
            <a:r>
              <a:rPr lang="bg-BG" b="1" dirty="0" smtClean="0">
                <a:solidFill>
                  <a:schemeClr val="bg1"/>
                </a:solidFill>
              </a:rPr>
              <a:t>СИМУЛАЦИЯ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bg-BG" b="1" dirty="0" smtClean="0">
                <a:solidFill>
                  <a:schemeClr val="bg1"/>
                </a:solidFill>
              </a:rPr>
              <a:t>Десислава Колева, Йоан </a:t>
            </a:r>
            <a:r>
              <a:rPr lang="bg-BG" b="1" dirty="0" err="1" smtClean="0">
                <a:solidFill>
                  <a:schemeClr val="bg1"/>
                </a:solidFill>
              </a:rPr>
              <a:t>Кантарджиев</a:t>
            </a:r>
            <a:r>
              <a:rPr lang="bg-BG" b="1" dirty="0" smtClean="0">
                <a:solidFill>
                  <a:schemeClr val="bg1"/>
                </a:solidFill>
              </a:rPr>
              <a:t> и Красимир </a:t>
            </a:r>
            <a:r>
              <a:rPr lang="bg-BG" b="1" dirty="0" err="1" smtClean="0">
                <a:solidFill>
                  <a:schemeClr val="bg1"/>
                </a:solidFill>
              </a:rPr>
              <a:t>Тутеков</a:t>
            </a:r>
            <a:r>
              <a:rPr lang="bg-BG" b="1" dirty="0" smtClean="0">
                <a:solidFill>
                  <a:schemeClr val="bg1"/>
                </a:solidFill>
              </a:rPr>
              <a:t>, НБУ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6" y="1564432"/>
            <a:ext cx="12172950" cy="778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6"/>
    </mc:Choice>
    <mc:Fallback xmlns="">
      <p:transition spd="slow" advTm="9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728" y="351909"/>
            <a:ext cx="491769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5</a:t>
            </a:r>
            <a:r>
              <a:rPr lang="bg-BG" dirty="0" smtClean="0">
                <a:solidFill>
                  <a:schemeClr val="bg1"/>
                </a:solidFill>
              </a:rPr>
              <a:t>: </a:t>
            </a:r>
            <a:r>
              <a:rPr lang="en-US" b="1" dirty="0">
                <a:solidFill>
                  <a:schemeClr val="bg1"/>
                </a:solidFill>
              </a:rPr>
              <a:t>THE COCKTAIL </a:t>
            </a:r>
            <a:r>
              <a:rPr lang="en-US" b="1" dirty="0" smtClean="0">
                <a:solidFill>
                  <a:schemeClr val="bg1"/>
                </a:solidFill>
              </a:rPr>
              <a:t>BOOK</a:t>
            </a:r>
            <a:endParaRPr lang="bg-BG" b="1" dirty="0" smtClean="0">
              <a:solidFill>
                <a:schemeClr val="bg1"/>
              </a:solidFill>
            </a:endParaRPr>
          </a:p>
          <a:p>
            <a:r>
              <a:rPr lang="bg-BG" dirty="0">
                <a:solidFill>
                  <a:schemeClr val="bg1"/>
                </a:solidFill>
              </a:rPr>
              <a:t>Създател: </a:t>
            </a:r>
            <a:r>
              <a:rPr lang="bg-BG" b="1" dirty="0" smtClean="0">
                <a:solidFill>
                  <a:schemeClr val="bg1"/>
                </a:solidFill>
              </a:rPr>
              <a:t>Емилия Ангелова, НБУ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591418"/>
            <a:ext cx="3293304" cy="35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672" y="5020816"/>
            <a:ext cx="3168352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84" y="3378124"/>
            <a:ext cx="3240360" cy="35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6"/>
    </mc:Choice>
    <mc:Fallback xmlns="">
      <p:transition spd="slow" advTm="10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728" y="373301"/>
            <a:ext cx="1029576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6</a:t>
            </a:r>
            <a:r>
              <a:rPr lang="bg-BG" dirty="0" smtClean="0">
                <a:solidFill>
                  <a:schemeClr val="bg1"/>
                </a:solidFill>
              </a:rPr>
              <a:t>:  </a:t>
            </a:r>
            <a:r>
              <a:rPr lang="bg-BG" b="1" dirty="0" smtClean="0">
                <a:solidFill>
                  <a:schemeClr val="bg1"/>
                </a:solidFill>
              </a:rPr>
              <a:t>ОСТАНЕТЕ </a:t>
            </a:r>
            <a:r>
              <a:rPr lang="bg-BG" b="1" dirty="0">
                <a:solidFill>
                  <a:schemeClr val="bg1"/>
                </a:solidFill>
              </a:rPr>
              <a:t>НА СВЕТЛИЯ </a:t>
            </a:r>
            <a:r>
              <a:rPr lang="bg-BG" b="1" dirty="0" smtClean="0">
                <a:solidFill>
                  <a:schemeClr val="bg1"/>
                </a:solidFill>
              </a:rPr>
              <a:t>ЦВЯТ </a:t>
            </a:r>
            <a:r>
              <a:rPr lang="bg-BG" b="1" dirty="0">
                <a:solidFill>
                  <a:schemeClr val="bg1"/>
                </a:solidFill>
              </a:rPr>
              <a:t>и  </a:t>
            </a:r>
            <a:r>
              <a:rPr lang="bg-BG" b="1" dirty="0" smtClean="0">
                <a:solidFill>
                  <a:schemeClr val="bg1"/>
                </a:solidFill>
              </a:rPr>
              <a:t>ВИЕ </a:t>
            </a:r>
            <a:r>
              <a:rPr lang="bg-BG" b="1" dirty="0">
                <a:solidFill>
                  <a:schemeClr val="bg1"/>
                </a:solidFill>
              </a:rPr>
              <a:t>ИМАТЕ СВОЯТА </a:t>
            </a:r>
            <a:r>
              <a:rPr lang="bg-BG" b="1" dirty="0" smtClean="0">
                <a:solidFill>
                  <a:schemeClr val="bg1"/>
                </a:solidFill>
              </a:rPr>
              <a:t>НОРМА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Създател:  </a:t>
            </a:r>
            <a:r>
              <a:rPr lang="bg-BG" b="1" dirty="0" smtClean="0">
                <a:solidFill>
                  <a:schemeClr val="bg1"/>
                </a:solidFill>
              </a:rPr>
              <a:t>Инна Петрова, НХА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2" y="3689945"/>
            <a:ext cx="6193730" cy="377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560" y="2375168"/>
            <a:ext cx="4499397" cy="656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0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8"/>
    </mc:Choice>
    <mc:Fallback xmlns="">
      <p:transition spd="slow" advTm="1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8061"/>
            <a:ext cx="1147416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7</a:t>
            </a:r>
            <a:r>
              <a:rPr lang="bg-BG" dirty="0" smtClean="0">
                <a:solidFill>
                  <a:schemeClr val="bg1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MORE </a:t>
            </a:r>
            <a:r>
              <a:rPr lang="en-US" b="1" dirty="0">
                <a:solidFill>
                  <a:schemeClr val="bg1"/>
                </a:solidFill>
              </a:rPr>
              <a:t>OR </a:t>
            </a:r>
            <a:r>
              <a:rPr lang="en-US" b="1" dirty="0" smtClean="0">
                <a:solidFill>
                  <a:schemeClr val="bg1"/>
                </a:solidFill>
              </a:rPr>
              <a:t>LESS</a:t>
            </a:r>
            <a:r>
              <a:rPr lang="bg-BG" b="1" dirty="0" smtClean="0">
                <a:solidFill>
                  <a:schemeClr val="bg1"/>
                </a:solidFill>
              </a:rPr>
              <a:t> и ЛОШО МИ Е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ru-RU" b="1" dirty="0">
                <a:solidFill>
                  <a:schemeClr val="bg1"/>
                </a:solidFill>
              </a:rPr>
              <a:t>отбор </a:t>
            </a:r>
            <a:r>
              <a:rPr lang="ru-RU" b="1" dirty="0" smtClean="0">
                <a:solidFill>
                  <a:schemeClr val="bg1"/>
                </a:solidFill>
              </a:rPr>
              <a:t>Абсолют, НБУ(Е. </a:t>
            </a:r>
            <a:r>
              <a:rPr lang="ru-RU" b="1" dirty="0" err="1" smtClean="0">
                <a:solidFill>
                  <a:schemeClr val="bg1"/>
                </a:solidFill>
              </a:rPr>
              <a:t>Димчева</a:t>
            </a:r>
            <a:r>
              <a:rPr lang="ru-RU" b="1" dirty="0" smtClean="0">
                <a:solidFill>
                  <a:schemeClr val="bg1"/>
                </a:solidFill>
              </a:rPr>
              <a:t>, Я. Толев, И. </a:t>
            </a:r>
            <a:r>
              <a:rPr lang="ru-RU" b="1" dirty="0" err="1" smtClean="0">
                <a:solidFill>
                  <a:schemeClr val="bg1"/>
                </a:solidFill>
              </a:rPr>
              <a:t>Минчев</a:t>
            </a:r>
            <a:r>
              <a:rPr lang="ru-RU" b="1" dirty="0" smtClean="0">
                <a:solidFill>
                  <a:schemeClr val="bg1"/>
                </a:solidFill>
              </a:rPr>
              <a:t> и Д. Иванов)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bg-BG" dirty="0" smtClean="0">
                <a:solidFill>
                  <a:schemeClr val="bg1"/>
                </a:solidFill>
              </a:rPr>
              <a:t> </a:t>
            </a:r>
            <a:endParaRPr lang="bg-BG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336" y="1852464"/>
            <a:ext cx="5696843" cy="371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92" y="4732784"/>
            <a:ext cx="4608511" cy="392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7"/>
    </mc:Choice>
    <mc:Fallback xmlns="">
      <p:transition spd="slow" advTm="10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42821"/>
            <a:ext cx="529882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</a:t>
            </a:r>
            <a:r>
              <a:rPr lang="en-US" dirty="0" smtClean="0">
                <a:solidFill>
                  <a:schemeClr val="bg1"/>
                </a:solidFill>
              </a:rPr>
              <a:t> 8</a:t>
            </a:r>
            <a:r>
              <a:rPr lang="bg-BG" dirty="0" smtClean="0">
                <a:solidFill>
                  <a:schemeClr val="bg1"/>
                </a:solidFill>
              </a:rPr>
              <a:t>: </a:t>
            </a:r>
            <a:r>
              <a:rPr lang="bg-BG" b="1" dirty="0">
                <a:solidFill>
                  <a:schemeClr val="bg1"/>
                </a:solidFill>
              </a:rPr>
              <a:t>ЕДНА ЗАБАВНА </a:t>
            </a:r>
            <a:r>
              <a:rPr lang="bg-BG" b="1" dirty="0" smtClean="0">
                <a:solidFill>
                  <a:schemeClr val="bg1"/>
                </a:solidFill>
              </a:rPr>
              <a:t>ВЕЧЕР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Създател: </a:t>
            </a:r>
            <a:r>
              <a:rPr lang="bg-BG" b="1" dirty="0" smtClean="0">
                <a:solidFill>
                  <a:schemeClr val="bg1"/>
                </a:solidFill>
              </a:rPr>
              <a:t>Константин Петков, НХА  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0" y="1492424"/>
            <a:ext cx="69818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20" y="1509192"/>
            <a:ext cx="51816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395" y="6353175"/>
            <a:ext cx="27527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1"/>
    </mc:Choice>
    <mc:Fallback xmlns="">
      <p:transition spd="slow" advTm="8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piritsEUROPEdef5">
  <a:themeElements>
    <a:clrScheme name="spiritsEUROPEv2">
      <a:dk1>
        <a:srgbClr val="FFFFFF"/>
      </a:dk1>
      <a:lt1>
        <a:srgbClr val="004C99"/>
      </a:lt1>
      <a:dk2>
        <a:srgbClr val="F39900"/>
      </a:dk2>
      <a:lt2>
        <a:srgbClr val="B63D16"/>
      </a:lt2>
      <a:accent1>
        <a:srgbClr val="97BF0C"/>
      </a:accent1>
      <a:accent2>
        <a:srgbClr val="0085CF"/>
      </a:accent2>
      <a:accent3>
        <a:srgbClr val="333333"/>
      </a:accent3>
      <a:accent4>
        <a:srgbClr val="000000"/>
      </a:accent4>
      <a:accent5>
        <a:srgbClr val="AE005F"/>
      </a:accent5>
      <a:accent6>
        <a:srgbClr val="009A49"/>
      </a:accent6>
      <a:hlink>
        <a:srgbClr val="004C99"/>
      </a:hlink>
      <a:folHlink>
        <a:srgbClr val="0085C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spiritsEUROPE-DEFokLast3</Template>
  <TotalTime>6116</TotalTime>
  <Words>361</Words>
  <Application>Microsoft Office PowerPoint</Application>
  <PresentationFormat>Custom</PresentationFormat>
  <Paragraphs>47</Paragraphs>
  <Slides>19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Trebuchet MS</vt:lpstr>
      <vt:lpstr>spiritsEUROPEdef5</vt:lpstr>
      <vt:lpstr>Студентски конкурс за дигитална кампания на отговорната консумация на алкохол 2024 г.  НАГРАДЕНИ ПРОЕКТИ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Конкурсът „Кога и колко?“</vt:lpstr>
    </vt:vector>
  </TitlesOfParts>
  <Company>acapella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pc-windows</dc:creator>
  <cp:lastModifiedBy>Spirits Bulgaria</cp:lastModifiedBy>
  <cp:revision>1134</cp:revision>
  <dcterms:created xsi:type="dcterms:W3CDTF">2012-11-19T09:08:25Z</dcterms:created>
  <dcterms:modified xsi:type="dcterms:W3CDTF">2025-05-29T10:23:30Z</dcterms:modified>
</cp:coreProperties>
</file>